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1" d="100"/>
          <a:sy n="71" d="100"/>
        </p:scale>
        <p:origin x="4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Sustainability into </a:t>
            </a:r>
            <a:br>
              <a:rPr lang="en-US" dirty="0" smtClean="0"/>
            </a:br>
            <a:r>
              <a:rPr lang="en-US" dirty="0" smtClean="0"/>
              <a:t>BTS 165 Spreadsheet Analysis and Design</a:t>
            </a:r>
            <a:endParaRPr lang="en-US" dirty="0"/>
          </a:p>
        </p:txBody>
      </p:sp>
      <p:sp>
        <p:nvSpPr>
          <p:cNvPr id="3" name="Subtitle 2"/>
          <p:cNvSpPr>
            <a:spLocks noGrp="1"/>
          </p:cNvSpPr>
          <p:nvPr>
            <p:ph type="subTitle" idx="1"/>
          </p:nvPr>
        </p:nvSpPr>
        <p:spPr/>
        <p:txBody>
          <a:bodyPr/>
          <a:lstStyle/>
          <a:p>
            <a:r>
              <a:rPr lang="en-US" dirty="0" smtClean="0"/>
              <a:t>Mary Corcoran</a:t>
            </a:r>
            <a:br>
              <a:rPr lang="en-US" dirty="0" smtClean="0"/>
            </a:br>
            <a:r>
              <a:rPr lang="en-US" dirty="0" smtClean="0"/>
              <a:t>January 9</a:t>
            </a:r>
            <a:r>
              <a:rPr lang="en-US" baseline="30000" dirty="0" smtClean="0"/>
              <a:t>th</a:t>
            </a:r>
            <a:r>
              <a:rPr lang="en-US" dirty="0" smtClean="0"/>
              <a:t>, 2014</a:t>
            </a:r>
            <a:endParaRPr lang="en-US" dirty="0"/>
          </a:p>
        </p:txBody>
      </p:sp>
    </p:spTree>
    <p:extLst>
      <p:ext uri="{BB962C8B-B14F-4D97-AF65-F5344CB8AC3E}">
        <p14:creationId xmlns:p14="http://schemas.microsoft.com/office/powerpoint/2010/main" val="234231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Annual Turnover</a:t>
            </a:r>
            <a:br>
              <a:rPr lang="en-US" dirty="0" smtClean="0"/>
            </a:br>
            <a:r>
              <a:rPr lang="en-US" sz="2400" dirty="0" smtClean="0"/>
              <a:t>Formulas Check</a:t>
            </a:r>
            <a:endParaRPr lang="en-US" sz="2400" dirty="0"/>
          </a:p>
        </p:txBody>
      </p:sp>
      <p:pic>
        <p:nvPicPr>
          <p:cNvPr id="4" name="Content Placeholder 3"/>
          <p:cNvPicPr>
            <a:picLocks noGrp="1" noChangeAspect="1"/>
          </p:cNvPicPr>
          <p:nvPr>
            <p:ph idx="1"/>
          </p:nvPr>
        </p:nvPicPr>
        <p:blipFill>
          <a:blip r:embed="rId2"/>
          <a:stretch>
            <a:fillRect/>
          </a:stretch>
        </p:blipFill>
        <p:spPr>
          <a:xfrm>
            <a:off x="768634" y="2689411"/>
            <a:ext cx="8659955" cy="2554941"/>
          </a:xfrm>
          <a:prstGeom prst="rect">
            <a:avLst/>
          </a:prstGeom>
        </p:spPr>
      </p:pic>
    </p:spTree>
    <p:extLst>
      <p:ext uri="{BB962C8B-B14F-4D97-AF65-F5344CB8AC3E}">
        <p14:creationId xmlns:p14="http://schemas.microsoft.com/office/powerpoint/2010/main" val="295967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Turnover Calculation</a:t>
            </a:r>
            <a:br>
              <a:rPr lang="en-US" dirty="0" smtClean="0"/>
            </a:br>
            <a:r>
              <a:rPr lang="en-US" sz="2400" dirty="0" smtClean="0"/>
              <a:t>Discussion</a:t>
            </a:r>
            <a:endParaRPr lang="en-US" sz="2400" dirty="0"/>
          </a:p>
        </p:txBody>
      </p:sp>
      <p:sp>
        <p:nvSpPr>
          <p:cNvPr id="3" name="Content Placeholder 2"/>
          <p:cNvSpPr>
            <a:spLocks noGrp="1"/>
          </p:cNvSpPr>
          <p:nvPr>
            <p:ph idx="1"/>
          </p:nvPr>
        </p:nvSpPr>
        <p:spPr>
          <a:xfrm>
            <a:off x="677334" y="2160589"/>
            <a:ext cx="8596668" cy="4280552"/>
          </a:xfrm>
        </p:spPr>
        <p:txBody>
          <a:bodyPr>
            <a:normAutofit/>
          </a:bodyPr>
          <a:lstStyle/>
          <a:p>
            <a:r>
              <a:rPr lang="en-US" dirty="0" smtClean="0"/>
              <a:t>If it costs $250 in administrative costs to hire and $750 to train and equip a new employee, how much is each company spending on hiring? What other non-financial costs are there to starting new employees?</a:t>
            </a:r>
          </a:p>
          <a:p>
            <a:r>
              <a:rPr lang="en-US" dirty="0" smtClean="0"/>
              <a:t>If it takes a manager five hours to deal with and process a separation, and the average manager makes $40 per hour, how much is each company spending on separations? </a:t>
            </a:r>
            <a:r>
              <a:rPr lang="en-US" dirty="0"/>
              <a:t>What other non-financial costs are there to </a:t>
            </a:r>
            <a:r>
              <a:rPr lang="en-US" dirty="0" smtClean="0"/>
              <a:t>separating </a:t>
            </a:r>
            <a:r>
              <a:rPr lang="en-US" dirty="0"/>
              <a:t>employees?</a:t>
            </a:r>
            <a:endParaRPr lang="en-US" dirty="0" smtClean="0"/>
          </a:p>
          <a:p>
            <a:r>
              <a:rPr lang="en-US" dirty="0" smtClean="0"/>
              <a:t>Assuming the two companies are in the same industry and same geographic location, why do you think Company 2 has higher turnover?</a:t>
            </a:r>
          </a:p>
          <a:p>
            <a:r>
              <a:rPr lang="en-US" dirty="0" smtClean="0"/>
              <a:t>What is the value of having lower turnover? </a:t>
            </a:r>
          </a:p>
          <a:p>
            <a:r>
              <a:rPr lang="en-US" dirty="0" smtClean="0"/>
              <a:t>Why is lower turnover an indicator of a business that’s using sustainable practices?</a:t>
            </a:r>
          </a:p>
          <a:p>
            <a:pPr marL="0" indent="0">
              <a:buNone/>
            </a:pPr>
            <a:endParaRPr lang="en-US" dirty="0"/>
          </a:p>
        </p:txBody>
      </p:sp>
    </p:spTree>
    <p:extLst>
      <p:ext uri="{BB962C8B-B14F-4D97-AF65-F5344CB8AC3E}">
        <p14:creationId xmlns:p14="http://schemas.microsoft.com/office/powerpoint/2010/main" val="51449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Exercises</a:t>
            </a:r>
            <a:endParaRPr lang="en-US" dirty="0"/>
          </a:p>
        </p:txBody>
      </p:sp>
      <p:pic>
        <p:nvPicPr>
          <p:cNvPr id="4" name="Picture 3"/>
          <p:cNvPicPr>
            <a:picLocks noChangeAspect="1"/>
          </p:cNvPicPr>
          <p:nvPr/>
        </p:nvPicPr>
        <p:blipFill>
          <a:blip r:embed="rId2"/>
          <a:stretch>
            <a:fillRect/>
          </a:stretch>
        </p:blipFill>
        <p:spPr>
          <a:xfrm>
            <a:off x="677333" y="1269999"/>
            <a:ext cx="9515538" cy="5292411"/>
          </a:xfrm>
          <a:prstGeom prst="rect">
            <a:avLst/>
          </a:prstGeom>
        </p:spPr>
      </p:pic>
    </p:spTree>
    <p:extLst>
      <p:ext uri="{BB962C8B-B14F-4D97-AF65-F5344CB8AC3E}">
        <p14:creationId xmlns:p14="http://schemas.microsoft.com/office/powerpoint/2010/main" val="244274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and Sustainability</a:t>
            </a:r>
            <a:endParaRPr lang="en-US" dirty="0"/>
          </a:p>
        </p:txBody>
      </p:sp>
      <p:sp>
        <p:nvSpPr>
          <p:cNvPr id="3" name="Content Placeholder 2"/>
          <p:cNvSpPr>
            <a:spLocks noGrp="1"/>
          </p:cNvSpPr>
          <p:nvPr>
            <p:ph idx="1"/>
          </p:nvPr>
        </p:nvSpPr>
        <p:spPr/>
        <p:txBody>
          <a:bodyPr/>
          <a:lstStyle/>
          <a:p>
            <a:r>
              <a:rPr lang="en-US" dirty="0"/>
              <a:t>Analysis is a key element of sustainability</a:t>
            </a:r>
            <a:r>
              <a:rPr lang="en-US" dirty="0" smtClean="0"/>
              <a:t>.</a:t>
            </a:r>
          </a:p>
          <a:p>
            <a:r>
              <a:rPr lang="en-US" dirty="0"/>
              <a:t>P</a:t>
            </a:r>
            <a:r>
              <a:rPr lang="en-US" dirty="0" smtClean="0"/>
              <a:t>redicting </a:t>
            </a:r>
            <a:r>
              <a:rPr lang="en-US" dirty="0"/>
              <a:t>and measuring change (and hopefully, progress) toward our objectives is a primary driver of the human behavior needed to meet our goals</a:t>
            </a:r>
            <a:r>
              <a:rPr lang="en-US" dirty="0" smtClean="0"/>
              <a:t>.</a:t>
            </a:r>
          </a:p>
          <a:p>
            <a:r>
              <a:rPr lang="en-US" dirty="0" smtClean="0"/>
              <a:t>Nearly everything </a:t>
            </a:r>
            <a:r>
              <a:rPr lang="en-US" dirty="0"/>
              <a:t>can be </a:t>
            </a:r>
            <a:r>
              <a:rPr lang="en-US" dirty="0" smtClean="0"/>
              <a:t>quantified </a:t>
            </a:r>
            <a:r>
              <a:rPr lang="en-US" dirty="0"/>
              <a:t>and therefore analysis can influence </a:t>
            </a:r>
            <a:r>
              <a:rPr lang="en-US" dirty="0" smtClean="0"/>
              <a:t>nearly everything.</a:t>
            </a:r>
            <a:endParaRPr lang="en-US" dirty="0"/>
          </a:p>
        </p:txBody>
      </p:sp>
    </p:spTree>
    <p:extLst>
      <p:ext uri="{BB962C8B-B14F-4D97-AF65-F5344CB8AC3E}">
        <p14:creationId xmlns:p14="http://schemas.microsoft.com/office/powerpoint/2010/main" val="194401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Outcomes</a:t>
            </a:r>
            <a:endParaRPr lang="en-US" dirty="0"/>
          </a:p>
        </p:txBody>
      </p:sp>
      <p:sp>
        <p:nvSpPr>
          <p:cNvPr id="3" name="Content Placeholder 2"/>
          <p:cNvSpPr>
            <a:spLocks noGrp="1"/>
          </p:cNvSpPr>
          <p:nvPr>
            <p:ph idx="1"/>
          </p:nvPr>
        </p:nvSpPr>
        <p:spPr/>
        <p:txBody>
          <a:bodyPr/>
          <a:lstStyle/>
          <a:p>
            <a:pPr marL="0" lvl="0" indent="0">
              <a:buNone/>
            </a:pPr>
            <a:r>
              <a:rPr lang="en-US" dirty="0" smtClean="0"/>
              <a:t>Although all six Sustainability Outcomes can be connected to analysis, these three are most closely related:</a:t>
            </a:r>
          </a:p>
          <a:p>
            <a:pPr lvl="0"/>
            <a:r>
              <a:rPr lang="en-US" dirty="0" smtClean="0"/>
              <a:t>Demonstrate </a:t>
            </a:r>
            <a:r>
              <a:rPr lang="en-US" dirty="0"/>
              <a:t>technical skills and expertise necessary to implement sustainable solutions in solving problems related to the course.</a:t>
            </a:r>
          </a:p>
          <a:p>
            <a:pPr lvl="0"/>
            <a:r>
              <a:rPr lang="en-US" dirty="0"/>
              <a:t>Explain how sustainable thinking and decision-making contribute to solutions for current and emerging social, environmental and economic crises.</a:t>
            </a:r>
          </a:p>
          <a:p>
            <a:pPr lvl="0"/>
            <a:r>
              <a:rPr lang="en-US" dirty="0"/>
              <a:t>Apply practical solutions to real-world sustainability challenges.</a:t>
            </a:r>
          </a:p>
          <a:p>
            <a:endParaRPr lang="en-US" dirty="0"/>
          </a:p>
        </p:txBody>
      </p:sp>
    </p:spTree>
    <p:extLst>
      <p:ext uri="{BB962C8B-B14F-4D97-AF65-F5344CB8AC3E}">
        <p14:creationId xmlns:p14="http://schemas.microsoft.com/office/powerpoint/2010/main" val="414939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BTS 165 Objectives</a:t>
            </a:r>
            <a:endParaRPr lang="en-US" dirty="0"/>
          </a:p>
        </p:txBody>
      </p:sp>
      <p:sp>
        <p:nvSpPr>
          <p:cNvPr id="3" name="Content Placeholder 2"/>
          <p:cNvSpPr>
            <a:spLocks noGrp="1"/>
          </p:cNvSpPr>
          <p:nvPr>
            <p:ph idx="1"/>
          </p:nvPr>
        </p:nvSpPr>
        <p:spPr/>
        <p:txBody>
          <a:bodyPr/>
          <a:lstStyle/>
          <a:p>
            <a:pPr marL="0" indent="0">
              <a:buNone/>
            </a:pPr>
            <a:r>
              <a:rPr lang="en-US" dirty="0" smtClean="0"/>
              <a:t>These four BTS 165 objectives are supported by the exercises developed for this project:</a:t>
            </a:r>
          </a:p>
          <a:p>
            <a:r>
              <a:rPr lang="en-US" dirty="0" smtClean="0"/>
              <a:t>Use </a:t>
            </a:r>
            <a:r>
              <a:rPr lang="en-US" dirty="0"/>
              <a:t>industry standard spreadsheet software to communicate and analyze data. </a:t>
            </a:r>
          </a:p>
          <a:p>
            <a:r>
              <a:rPr lang="en-US" dirty="0" smtClean="0"/>
              <a:t>Design </a:t>
            </a:r>
            <a:r>
              <a:rPr lang="en-US" dirty="0"/>
              <a:t>spreadsheets that visually communicate data in an appropriate format. </a:t>
            </a:r>
          </a:p>
          <a:p>
            <a:r>
              <a:rPr lang="en-US" dirty="0" smtClean="0"/>
              <a:t>Apply </a:t>
            </a:r>
            <a:r>
              <a:rPr lang="en-US" dirty="0"/>
              <a:t>mathematical and logical principles to business </a:t>
            </a:r>
            <a:r>
              <a:rPr lang="en-US" dirty="0" smtClean="0"/>
              <a:t>problems.</a:t>
            </a:r>
            <a:endParaRPr lang="en-US" dirty="0"/>
          </a:p>
          <a:p>
            <a:r>
              <a:rPr lang="en-US" dirty="0" smtClean="0"/>
              <a:t>Use </a:t>
            </a:r>
            <a:r>
              <a:rPr lang="en-US" dirty="0"/>
              <a:t>spreadsheet applications in the process of evaluating and solving business cases</a:t>
            </a:r>
          </a:p>
          <a:p>
            <a:endParaRPr lang="en-US" dirty="0"/>
          </a:p>
        </p:txBody>
      </p:sp>
    </p:spTree>
    <p:extLst>
      <p:ext uri="{BB962C8B-B14F-4D97-AF65-F5344CB8AC3E}">
        <p14:creationId xmlns:p14="http://schemas.microsoft.com/office/powerpoint/2010/main" val="163774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Content Placeholder 2"/>
          <p:cNvSpPr>
            <a:spLocks noGrp="1"/>
          </p:cNvSpPr>
          <p:nvPr>
            <p:ph idx="1"/>
          </p:nvPr>
        </p:nvSpPr>
        <p:spPr/>
        <p:txBody>
          <a:bodyPr/>
          <a:lstStyle/>
          <a:p>
            <a:r>
              <a:rPr lang="en-US" dirty="0"/>
              <a:t>T</a:t>
            </a:r>
            <a:r>
              <a:rPr lang="en-US" dirty="0" smtClean="0"/>
              <a:t>en </a:t>
            </a:r>
            <a:r>
              <a:rPr lang="en-US" dirty="0"/>
              <a:t>Practice Exercises that allow students to use software and analysis skills to assess situations centered on sustainability </a:t>
            </a:r>
            <a:r>
              <a:rPr lang="en-US" dirty="0" smtClean="0"/>
              <a:t>initiatives</a:t>
            </a:r>
          </a:p>
          <a:p>
            <a:r>
              <a:rPr lang="en-US" dirty="0" smtClean="0"/>
              <a:t>Assigned once per week</a:t>
            </a:r>
          </a:p>
          <a:p>
            <a:r>
              <a:rPr lang="en-US" dirty="0"/>
              <a:t>M</a:t>
            </a:r>
            <a:r>
              <a:rPr lang="en-US" dirty="0" smtClean="0"/>
              <a:t>odule </a:t>
            </a:r>
            <a:r>
              <a:rPr lang="en-US" dirty="0"/>
              <a:t>format, with an explanation of each exercise, outcomes, </a:t>
            </a:r>
            <a:r>
              <a:rPr lang="en-US" dirty="0" smtClean="0"/>
              <a:t>required files, and follow-up discussion.</a:t>
            </a:r>
            <a:endParaRPr lang="en-US" dirty="0"/>
          </a:p>
          <a:p>
            <a:r>
              <a:rPr lang="en-US" dirty="0"/>
              <a:t>Each </a:t>
            </a:r>
            <a:r>
              <a:rPr lang="en-US" dirty="0" smtClean="0"/>
              <a:t>one-hour exercise is worth </a:t>
            </a:r>
            <a:r>
              <a:rPr lang="en-US" dirty="0"/>
              <a:t>20 </a:t>
            </a:r>
            <a:r>
              <a:rPr lang="en-US" dirty="0" smtClean="0"/>
              <a:t>points, for a total of 25% of the final grade</a:t>
            </a:r>
          </a:p>
          <a:p>
            <a:r>
              <a:rPr lang="en-US" dirty="0" smtClean="0"/>
              <a:t>Assessed </a:t>
            </a:r>
            <a:r>
              <a:rPr lang="en-US" dirty="0"/>
              <a:t>on </a:t>
            </a:r>
            <a:r>
              <a:rPr lang="en-US" dirty="0" smtClean="0"/>
              <a:t>accuracy, formatting, and depth of analysis summary</a:t>
            </a:r>
          </a:p>
          <a:p>
            <a:r>
              <a:rPr lang="en-US" dirty="0" smtClean="0"/>
              <a:t>Shared </a:t>
            </a:r>
            <a:r>
              <a:rPr lang="en-US" dirty="0"/>
              <a:t>with the class once the assignment due date has passed so students can see how others approached the problem</a:t>
            </a:r>
          </a:p>
        </p:txBody>
      </p:sp>
    </p:spTree>
    <p:extLst>
      <p:ext uri="{BB962C8B-B14F-4D97-AF65-F5344CB8AC3E}">
        <p14:creationId xmlns:p14="http://schemas.microsoft.com/office/powerpoint/2010/main" val="316744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Portion of Syllabus</a:t>
            </a:r>
            <a:endParaRPr lang="en-US" dirty="0"/>
          </a:p>
        </p:txBody>
      </p:sp>
      <p:sp>
        <p:nvSpPr>
          <p:cNvPr id="3" name="Content Placeholder 2"/>
          <p:cNvSpPr>
            <a:spLocks noGrp="1"/>
          </p:cNvSpPr>
          <p:nvPr>
            <p:ph idx="1"/>
          </p:nvPr>
        </p:nvSpPr>
        <p:spPr/>
        <p:txBody>
          <a:bodyPr/>
          <a:lstStyle/>
          <a:p>
            <a:pPr marL="0" indent="0">
              <a:buNone/>
            </a:pPr>
            <a:r>
              <a:rPr lang="en-US" dirty="0"/>
              <a:t>Assignments</a:t>
            </a:r>
          </a:p>
          <a:p>
            <a:pPr marL="0" indent="0">
              <a:buNone/>
            </a:pPr>
            <a:r>
              <a:rPr lang="en-US" dirty="0"/>
              <a:t>The activities in this course are designed to lead to a working knowledge of Excel 2013, are based on real-life business scenarios, and will also introduce the fundamentals of the important concept of sustainability. Details of activities and assignments are located on our Canvas class site.  Please check our class site frequently to see assignment due dates and other details. </a:t>
            </a:r>
          </a:p>
          <a:p>
            <a:pPr marL="0" indent="0">
              <a:buNone/>
            </a:pP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46455"/>
          <a:stretch/>
        </p:blipFill>
        <p:spPr bwMode="auto">
          <a:xfrm>
            <a:off x="784412" y="4356469"/>
            <a:ext cx="4782671" cy="2170576"/>
          </a:xfrm>
          <a:prstGeom prst="rect">
            <a:avLst/>
          </a:prstGeom>
          <a:noFill/>
          <a:ln>
            <a:noFill/>
          </a:ln>
        </p:spPr>
      </p:pic>
    </p:spTree>
    <p:extLst>
      <p:ext uri="{BB962C8B-B14F-4D97-AF65-F5344CB8AC3E}">
        <p14:creationId xmlns:p14="http://schemas.microsoft.com/office/powerpoint/2010/main" val="196517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Turnover Calculation</a:t>
            </a:r>
            <a:br>
              <a:rPr lang="en-US" dirty="0" smtClean="0"/>
            </a:br>
            <a:r>
              <a:rPr lang="en-US" sz="2400" dirty="0" smtClean="0"/>
              <a:t>Problem Description</a:t>
            </a:r>
            <a:endParaRPr lang="en-US" sz="2400" dirty="0"/>
          </a:p>
        </p:txBody>
      </p:sp>
      <p:sp>
        <p:nvSpPr>
          <p:cNvPr id="3" name="Content Placeholder 2"/>
          <p:cNvSpPr>
            <a:spLocks noGrp="1"/>
          </p:cNvSpPr>
          <p:nvPr>
            <p:ph idx="1"/>
          </p:nvPr>
        </p:nvSpPr>
        <p:spPr>
          <a:xfrm>
            <a:off x="677334" y="1930400"/>
            <a:ext cx="8596668" cy="4470401"/>
          </a:xfrm>
        </p:spPr>
        <p:txBody>
          <a:bodyPr>
            <a:normAutofit lnSpcReduction="10000"/>
          </a:bodyPr>
          <a:lstStyle/>
          <a:p>
            <a:r>
              <a:rPr lang="en-US" b="1" dirty="0" smtClean="0"/>
              <a:t>Company one: </a:t>
            </a:r>
            <a:r>
              <a:rPr lang="en-US" dirty="0" smtClean="0"/>
              <a:t>Compassion, respect, and equity are core values. Staffing levels are based on activity. Employees receive appropriate ongoing training. Management is accountable for turnover among other goals; all departments have turnover goals. Management receive ongoing training on equity and appropriate management techniques.</a:t>
            </a:r>
            <a:br>
              <a:rPr lang="en-US" dirty="0" smtClean="0"/>
            </a:br>
            <a:r>
              <a:rPr lang="en-US" i="1" dirty="0" smtClean="0"/>
              <a:t>Beginning of year 485 part-time employees; Ending count of part-time employees: 490. Total annual count of part-time employees: 515. </a:t>
            </a:r>
          </a:p>
          <a:p>
            <a:r>
              <a:rPr lang="en-US" b="1" dirty="0" smtClean="0"/>
              <a:t>Company two: </a:t>
            </a:r>
            <a:r>
              <a:rPr lang="en-US" dirty="0" smtClean="0"/>
              <a:t>Profit is the number one priority. Profits are maximized primarily by cost reduction. Staffing levels are determined by budget. Payroll costs are considered the company’s greatest liability, so the focus is on reducing part-time hours by various methods including cancellation of training programs and wage freezes. Management receives a cash bonus related to lowering part-time gross wages. </a:t>
            </a:r>
            <a:r>
              <a:rPr lang="en-US" dirty="0"/>
              <a:t>The HR department has a goal of reducing </a:t>
            </a:r>
            <a:r>
              <a:rPr lang="en-US" dirty="0" smtClean="0"/>
              <a:t>the number of employees who qualify for insurance.</a:t>
            </a:r>
            <a:br>
              <a:rPr lang="en-US" dirty="0" smtClean="0"/>
            </a:br>
            <a:r>
              <a:rPr lang="en-US" i="1" dirty="0" smtClean="0"/>
              <a:t>Beginning of the year: 812 part-time employees; Ending count of part-time employees: 812 total annual count of part-time employees: 1425. There was no change in the number of positions.</a:t>
            </a:r>
            <a:endParaRPr lang="en-US" i="1" dirty="0"/>
          </a:p>
        </p:txBody>
      </p:sp>
    </p:spTree>
    <p:extLst>
      <p:ext uri="{BB962C8B-B14F-4D97-AF65-F5344CB8AC3E}">
        <p14:creationId xmlns:p14="http://schemas.microsoft.com/office/powerpoint/2010/main" val="426558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Turnover Calculation</a:t>
            </a:r>
            <a:br>
              <a:rPr lang="en-US" dirty="0" smtClean="0"/>
            </a:br>
            <a:r>
              <a:rPr lang="en-US" sz="2400" dirty="0" smtClean="0"/>
              <a:t>Calculations and Formulas</a:t>
            </a:r>
            <a:endParaRPr lang="en-US" sz="2400" dirty="0"/>
          </a:p>
        </p:txBody>
      </p:sp>
      <p:sp>
        <p:nvSpPr>
          <p:cNvPr id="3" name="Content Placeholder 2"/>
          <p:cNvSpPr>
            <a:spLocks noGrp="1"/>
          </p:cNvSpPr>
          <p:nvPr>
            <p:ph idx="1"/>
          </p:nvPr>
        </p:nvSpPr>
        <p:spPr/>
        <p:txBody>
          <a:bodyPr/>
          <a:lstStyle/>
          <a:p>
            <a:r>
              <a:rPr lang="en-US" dirty="0"/>
              <a:t>Calculate the annual employee turnover rate. </a:t>
            </a:r>
            <a:r>
              <a:rPr lang="en-US" b="1" dirty="0"/>
              <a:t>Turnover rate</a:t>
            </a:r>
            <a:r>
              <a:rPr lang="en-US" dirty="0"/>
              <a:t> is a </a:t>
            </a:r>
            <a:r>
              <a:rPr lang="en-US" b="1" dirty="0"/>
              <a:t>calculation</a:t>
            </a:r>
            <a:r>
              <a:rPr lang="en-US" dirty="0"/>
              <a:t> of the number of </a:t>
            </a:r>
            <a:r>
              <a:rPr lang="en-US" b="1" dirty="0"/>
              <a:t>employees</a:t>
            </a:r>
            <a:r>
              <a:rPr lang="en-US" dirty="0"/>
              <a:t> who have left the company and it is expressed as a percentage of the </a:t>
            </a:r>
            <a:r>
              <a:rPr lang="en-US" dirty="0" smtClean="0"/>
              <a:t>average number of total </a:t>
            </a:r>
            <a:r>
              <a:rPr lang="en-US" b="1" dirty="0" smtClean="0"/>
              <a:t>employees.</a:t>
            </a:r>
          </a:p>
          <a:p>
            <a:r>
              <a:rPr lang="en-US" b="1" dirty="0" smtClean="0"/>
              <a:t>Average # of employees: </a:t>
            </a:r>
            <a:br>
              <a:rPr lang="en-US" b="1" dirty="0" smtClean="0"/>
            </a:br>
            <a:r>
              <a:rPr lang="en-US" b="1" dirty="0" smtClean="0"/>
              <a:t>		Beginning # of employees – Ending number of employees / 2</a:t>
            </a:r>
          </a:p>
          <a:p>
            <a:r>
              <a:rPr lang="en-US" b="1" dirty="0" smtClean="0"/>
              <a:t>Employees who have left the company (“separations”):</a:t>
            </a:r>
            <a:br>
              <a:rPr lang="en-US" b="1" dirty="0" smtClean="0"/>
            </a:br>
            <a:r>
              <a:rPr lang="en-US" b="1" dirty="0" smtClean="0"/>
              <a:t>		Total annual number of employees - Average # of employees</a:t>
            </a:r>
          </a:p>
          <a:p>
            <a:r>
              <a:rPr lang="en-US" b="1" dirty="0" smtClean="0"/>
              <a:t>Turnover rate:</a:t>
            </a:r>
            <a:br>
              <a:rPr lang="en-US" b="1" dirty="0" smtClean="0"/>
            </a:br>
            <a:r>
              <a:rPr lang="en-US" b="1" dirty="0" smtClean="0"/>
              <a:t>		Separations / average # of employees </a:t>
            </a:r>
          </a:p>
          <a:p>
            <a:r>
              <a:rPr lang="en-US" b="1" dirty="0" smtClean="0"/>
              <a:t>Apply percentage format</a:t>
            </a:r>
            <a:endParaRPr lang="en-US" dirty="0"/>
          </a:p>
        </p:txBody>
      </p:sp>
    </p:spTree>
    <p:extLst>
      <p:ext uri="{BB962C8B-B14F-4D97-AF65-F5344CB8AC3E}">
        <p14:creationId xmlns:p14="http://schemas.microsoft.com/office/powerpoint/2010/main" val="378661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Annual Turnover</a:t>
            </a:r>
            <a:br>
              <a:rPr lang="en-US" dirty="0" smtClean="0"/>
            </a:br>
            <a:r>
              <a:rPr lang="en-US" sz="2400" dirty="0" smtClean="0"/>
              <a:t>Expected Result</a:t>
            </a:r>
            <a:endParaRPr lang="en-US" sz="2400" dirty="0"/>
          </a:p>
        </p:txBody>
      </p:sp>
      <p:pic>
        <p:nvPicPr>
          <p:cNvPr id="6" name="Content Placeholder 5"/>
          <p:cNvPicPr>
            <a:picLocks noGrp="1" noChangeAspect="1"/>
          </p:cNvPicPr>
          <p:nvPr>
            <p:ph idx="1"/>
          </p:nvPr>
        </p:nvPicPr>
        <p:blipFill>
          <a:blip r:embed="rId2"/>
          <a:stretch>
            <a:fillRect/>
          </a:stretch>
        </p:blipFill>
        <p:spPr>
          <a:xfrm>
            <a:off x="677334" y="2499365"/>
            <a:ext cx="6046635" cy="3558456"/>
          </a:xfrm>
          <a:prstGeom prst="rect">
            <a:avLst/>
          </a:prstGeom>
        </p:spPr>
      </p:pic>
    </p:spTree>
    <p:extLst>
      <p:ext uri="{BB962C8B-B14F-4D97-AF65-F5344CB8AC3E}">
        <p14:creationId xmlns:p14="http://schemas.microsoft.com/office/powerpoint/2010/main" val="23350172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595</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Integrating Sustainability into  BTS 165 Spreadsheet Analysis and Design</vt:lpstr>
      <vt:lpstr>Analysis and Sustainability</vt:lpstr>
      <vt:lpstr>Sustainability Outcomes</vt:lpstr>
      <vt:lpstr>BTS 165 Objectives</vt:lpstr>
      <vt:lpstr>Project Description</vt:lpstr>
      <vt:lpstr>Relevant Portion of Syllabus</vt:lpstr>
      <vt:lpstr>Sample: Turnover Calculation Problem Description</vt:lpstr>
      <vt:lpstr>Sample: Turnover Calculation Calculations and Formulas</vt:lpstr>
      <vt:lpstr>Sample: Annual Turnover Expected Result</vt:lpstr>
      <vt:lpstr>Sample: Annual Turnover Formulas Check</vt:lpstr>
      <vt:lpstr>Sample: Turnover Calculation Discussion</vt:lpstr>
      <vt:lpstr>List of Exercises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Sustainability into  BTS 165 Spreadsheet Analysis and Design</dc:title>
  <dc:creator>mary</dc:creator>
  <cp:lastModifiedBy>Mary Corcoran</cp:lastModifiedBy>
  <cp:revision>21</cp:revision>
  <dcterms:created xsi:type="dcterms:W3CDTF">2014-01-09T06:25:29Z</dcterms:created>
  <dcterms:modified xsi:type="dcterms:W3CDTF">2014-01-30T23:19:21Z</dcterms:modified>
</cp:coreProperties>
</file>